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34" r:id="rId2"/>
    <p:sldId id="256" r:id="rId3"/>
    <p:sldId id="273" r:id="rId4"/>
    <p:sldId id="272" r:id="rId5"/>
    <p:sldId id="275" r:id="rId6"/>
    <p:sldId id="360" r:id="rId7"/>
    <p:sldId id="347" r:id="rId8"/>
    <p:sldId id="312" r:id="rId9"/>
    <p:sldId id="314" r:id="rId10"/>
    <p:sldId id="362" r:id="rId11"/>
    <p:sldId id="363" r:id="rId12"/>
    <p:sldId id="365" r:id="rId13"/>
    <p:sldId id="364" r:id="rId14"/>
    <p:sldId id="366" r:id="rId15"/>
    <p:sldId id="367" r:id="rId16"/>
    <p:sldId id="368" r:id="rId17"/>
    <p:sldId id="369" r:id="rId18"/>
    <p:sldId id="322" r:id="rId19"/>
    <p:sldId id="370" r:id="rId20"/>
    <p:sldId id="376" r:id="rId21"/>
    <p:sldId id="371" r:id="rId22"/>
    <p:sldId id="372" r:id="rId23"/>
    <p:sldId id="377" r:id="rId24"/>
    <p:sldId id="373" r:id="rId25"/>
    <p:sldId id="374" r:id="rId26"/>
    <p:sldId id="375" r:id="rId27"/>
    <p:sldId id="378" r:id="rId28"/>
    <p:sldId id="385" r:id="rId29"/>
    <p:sldId id="379" r:id="rId30"/>
    <p:sldId id="382" r:id="rId31"/>
    <p:sldId id="383" r:id="rId32"/>
    <p:sldId id="384" r:id="rId33"/>
    <p:sldId id="325" r:id="rId34"/>
    <p:sldId id="326" r:id="rId35"/>
    <p:sldId id="327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09: Experimentos Contendo Mais </a:t>
            </a: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De Uma Amostra Por Parcela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11954"/>
              </p:ext>
            </p:extLst>
          </p:nvPr>
        </p:nvGraphicFramePr>
        <p:xfrm>
          <a:off x="191257" y="150440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m:rPr>
                          <m:nor/>
                        </m:rPr>
                        <a:rPr lang="pt-BR" b="0" i="0" smtClean="0"/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m:rPr>
                          <m:nor/>
                        </m:rPr>
                        <a:rPr lang="pt-BR" b="0" i="0" smtClean="0"/>
                        <m:t> =</m:t>
                      </m:r>
                      <m:r>
                        <m:rPr>
                          <m:nor/>
                        </m:rPr>
                        <a:rPr lang="pt-BR"/>
                        <m:t>1155724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0611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𝑔𝑟𝑛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sz="1600"/>
                            <m:t>26573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∗6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600"/>
                        <m:t>3922912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9389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 rot="5400000">
            <a:off x="5216612" y="95673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1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 para a Direita 14"/>
          <p:cNvSpPr/>
          <p:nvPr/>
        </p:nvSpPr>
        <p:spPr>
          <a:xfrm>
            <a:off x="2680444" y="427520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718128" y="5262965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7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4272730" y="4576188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178969.5667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236154049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74205397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/>
                            <m:t>25886877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1600"/>
                        <m:t>3922912,9389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−12987,8787−199609,1176=</m:t>
                      </m:r>
                      <m:r>
                        <m:rPr>
                          <m:nor/>
                        </m:rPr>
                        <a:rPr lang="pt-BR" sz="1600"/>
                        <m:t>178969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5667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3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83321"/>
              </p:ext>
            </p:extLst>
          </p:nvPr>
        </p:nvGraphicFramePr>
        <p:xfrm>
          <a:off x="8082951" y="519287"/>
          <a:ext cx="3996000" cy="267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082951" y="0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do volume de madeira por árvore, em m³ x 10</a:t>
            </a:r>
            <a:r>
              <a:rPr lang="pt-BR" sz="1400" b="1" baseline="30000" dirty="0" smtClean="0"/>
              <a:t>-4</a:t>
            </a:r>
            <a:r>
              <a:rPr lang="pt-BR" sz="1400" b="1" baseline="-25000" dirty="0" smtClean="0"/>
              <a:t>.</a:t>
            </a:r>
            <a:endParaRPr lang="pt-BR" sz="14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6824281" y="1495529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𝑑𝑒𝑛𝑡𝑟𝑜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𝑆𝑄𝑑𝑒𝑛𝑡𝑟𝑜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nor/>
                        </m:rPr>
                        <a:rPr lang="pt-BR" b="0" i="0" smtClean="0"/>
                        <m:t>= </m:t>
                      </m:r>
                      <m:r>
                        <m:rPr>
                          <m:nor/>
                        </m:rPr>
                        <a:rPr lang="pt-BR"/>
                        <m:t>764157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400"/>
                        <m:t>5078637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97650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934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884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693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=25886877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7857"/>
              </p:ext>
            </p:extLst>
          </p:nvPr>
        </p:nvGraphicFramePr>
        <p:xfrm>
          <a:off x="8082951" y="3756375"/>
          <a:ext cx="3996000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872356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253009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532900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1089936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1077444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984064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1125721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505521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2547216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2411809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1142761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1151329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1615441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678976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412164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743044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207025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278784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850084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606841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386884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944784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178929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480249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  <a:blipFill rotWithShape="0"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61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163647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𝑄𝑀𝑑𝑒𝑛𝑡𝑟𝑜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163647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345" t="-1053" r="-61092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42623" t="-1053" r="-48087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1053" r="-23460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102128" r="-234601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102128" r="-84179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200000" r="-234601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200000" r="-84179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300000" r="-234601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300000" r="-84179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404255" r="-23460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6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5094,383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  <a:blipFill rotWithShape="0"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124411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124411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𝑝𝑙𝑎𝑛𝑡𝑎𝑠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𝑟𝑒𝑐𝑒𝑏𝑒𝑢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858" t="-1639" r="-5607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  <a:blipFill rotWithShape="0"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𝑑𝑒𝑣𝑖𝑑𝑜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𝑑𝑖𝑓𝑒𝑟𝑒𝑛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𝑎𝑚𝑏𝑖𝑒𝑛𝑡𝑎𝑖𝑠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𝑡𝑟𝑎𝑡𝑎𝑚𝑒𝑛𝑡𝑜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 algn="ctr" fontAlgn="b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𝑑𝑖𝑓𝑒𝑟𝑒𝑛𝑡𝑒𝑠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𝑖𝑠𝑜𝑙𝑎𝑑𝑎𝑠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𝑒𝑓𝑒𝑖𝑡𝑜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921" t="-943"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𝑒𝑟𝑟𝑜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𝑄𝑀𝑒𝑛𝑡𝑟𝑒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𝑄𝑀𝑑𝑒𝑛𝑡𝑟𝑜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9942,754 −5094,38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=808,6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  <a:blipFill rotWithShape="0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𝑅𝑎𝑧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,3</m:t>
                    </m:r>
                  </m:oMath>
                </a14:m>
                <a:endParaRPr lang="pt-BR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𝑡𝑟𝑎𝑡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22178,79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9942,754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679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,78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804794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804794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𝑛𝑟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</m:oMath>
                </a14:m>
                <a:r>
                  <a:rPr lang="pt-BR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22178,791 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=1232,15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88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Entre – Seleção das Melhores Progênies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 txBox="1">
            <a:spLocks/>
          </p:cNvSpPr>
          <p:nvPr/>
        </p:nvSpPr>
        <p:spPr>
          <a:xfrm>
            <a:off x="838200" y="28137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Dentro – Seleção Das Melhores Plantas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691974" y="4411000"/>
                <a:ext cx="8201540" cy="650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2039,34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=0,4003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4411000"/>
                <a:ext cx="8201540" cy="650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06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Coeficiente de Variação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9942,75</m:t>
                                </m:r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147,63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=27,57%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pPr marL="0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3089"/>
              </p:ext>
            </p:extLst>
          </p:nvPr>
        </p:nvGraphicFramePr>
        <p:xfrm>
          <a:off x="104757" y="171829"/>
          <a:ext cx="3131610" cy="6530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90799"/>
              </p:ext>
            </p:extLst>
          </p:nvPr>
        </p:nvGraphicFramePr>
        <p:xfrm>
          <a:off x="6334897" y="3179806"/>
          <a:ext cx="3048001" cy="2308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21648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34" y="1568962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22222" r="-242484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6667" t="-22222" r="-7922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1235" b="-5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590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87180"/>
              </p:ext>
            </p:extLst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66839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830464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479985" y="422253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01" y="2351556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313293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313293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  <a:gridCol w="14115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2950045"/>
                        </a:ext>
                      </a:extLst>
                    </a:gridCol>
                    <a:gridCol w="646318"/>
                    <a:gridCol w="855783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9091" t="-22222" r="-550649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8447" t="-22222" r="-311650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22222" r="-106897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115789" r="-10689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205000" r="-10689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321053" r="-106897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432432" r="-10689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61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539669"/>
              </p:ext>
            </p:extLst>
          </p:nvPr>
        </p:nvGraphicFramePr>
        <p:xfrm>
          <a:off x="104757" y="171829"/>
          <a:ext cx="3198348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09428"/>
              </p:ext>
            </p:extLst>
          </p:nvPr>
        </p:nvGraphicFramePr>
        <p:xfrm>
          <a:off x="6335839" y="3242622"/>
          <a:ext cx="3286222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178,2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154,2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Médias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423325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0784" t="-19444" r="-242484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6667" t="-19444" r="-79227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68519" t="-19444" r="-1235" b="-5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17750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422865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422865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9091" t="-22222" r="-550649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8447" t="-22222" r="-311650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8519" t="-22222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22222" r="-106897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115789" r="-10689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205000" r="-10689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321053" r="-106897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432432" r="-10689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39115" y="131804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79168"/>
              </p:ext>
            </p:extLst>
          </p:nvPr>
        </p:nvGraphicFramePr>
        <p:xfrm>
          <a:off x="510919" y="76809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8.80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40.47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26.84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13.58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5.64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5.69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5.40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33.09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4.78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10.36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74.55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9.02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4.30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50.33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1.08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0.98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19.1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7.02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53.82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07341"/>
              </p:ext>
            </p:extLst>
          </p:nvPr>
        </p:nvGraphicFramePr>
        <p:xfrm>
          <a:off x="6429805" y="77221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072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823785" y="2226339"/>
            <a:ext cx="10602096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Etapas da análise </a:t>
            </a:r>
            <a:r>
              <a:rPr lang="pt-BR" sz="2800" b="1" dirty="0"/>
              <a:t>de variância com número variável de plantas por parcela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ANOVA em nível de média dos tratamentos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o número médio de plantas por parcela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a variação dentro de cada parcela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1325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47352" y="296561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7" y="1548715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18919" r="-30849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8919" r="-5324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30864" t="-18919" r="-1235" b="-548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18919" r="-53247" b="-4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213158" r="-53247" b="-3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321622" r="-53247" b="-2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885569" y="922638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ANOVA em nível de média dos tratamentos</a:t>
            </a:r>
            <a:endParaRPr lang="pt-BR" sz="2800" b="1" dirty="0">
              <a:solidFill>
                <a:srgbClr val="FF0000"/>
              </a:solidFill>
            </a:endParaRPr>
          </a:p>
          <a:p>
            <a:pPr algn="ctr"/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745724" y="5243386"/>
            <a:ext cx="691473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de k (número médio de plantas)?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397676" y="5869463"/>
            <a:ext cx="7610834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54351"/>
              </p:ext>
            </p:extLst>
          </p:nvPr>
        </p:nvGraphicFramePr>
        <p:xfrm>
          <a:off x="66076" y="1789584"/>
          <a:ext cx="3456000" cy="487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28753"/>
              </p:ext>
            </p:extLst>
          </p:nvPr>
        </p:nvGraphicFramePr>
        <p:xfrm>
          <a:off x="3571275" y="1793704"/>
          <a:ext cx="33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756981" y="1791733"/>
            <a:ext cx="5435019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Qual o valor de k (número de plantas)?</a:t>
            </a:r>
            <a:endParaRPr lang="pt-BR" sz="2400" b="1" dirty="0">
              <a:solidFill>
                <a:srgbClr val="FF0000"/>
              </a:solidFill>
            </a:endParaRPr>
          </a:p>
          <a:p>
            <a:pPr algn="ctr"/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187514" y="3497358"/>
                <a:ext cx="3785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𝑝𝑙𝑎𝑛𝑡𝑎𝑠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497358"/>
                <a:ext cx="378571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0801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9809"/>
              </p:ext>
            </p:extLst>
          </p:nvPr>
        </p:nvGraphicFramePr>
        <p:xfrm>
          <a:off x="107266" y="142017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40.47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26.84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13.58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5.64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10.58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74.55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21.88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50.33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53.82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02504"/>
              </p:ext>
            </p:extLst>
          </p:nvPr>
        </p:nvGraphicFramePr>
        <p:xfrm>
          <a:off x="4437128" y="154373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617704" y="2372498"/>
            <a:ext cx="3417777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549,06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44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40,47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40,47+5,89+ …+1,66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 ∗2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71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2944173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1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1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2523,15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2944173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8442" t="-1538" r="-600000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538" r="-28181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0123" t="-1538" r="-32098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538" r="-91882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01538" r="-281818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01538" r="-91882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98485" r="-281818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98485" r="-91882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303077" r="-281818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303077" r="-91882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2523,15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403077" r="-91882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9" y="1598142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blipFill rotWithShape="0">
                <a:blip r:embed="rId4"/>
                <a:stretch>
                  <a:fillRect l="-4455" t="-4255" r="-4455" b="-63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blipFill rotWithShape="0"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82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8644" t="1998" r="43624" b="65444"/>
          <a:stretch/>
        </p:blipFill>
        <p:spPr>
          <a:xfrm>
            <a:off x="1850064" y="2105246"/>
            <a:ext cx="8729331" cy="3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8" y="2115826"/>
            <a:ext cx="6024396" cy="33686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0" y="1941174"/>
            <a:ext cx="5753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16" y="1344998"/>
            <a:ext cx="7782368" cy="52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da planta k presente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geral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), j = 1, 2, 3, ..., r;</a:t>
                </a: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aleatório), em que i = 1, 2, 3, ..., g; </a:t>
                </a:r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em nível de parcela (efeito aleatório);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dirty="0" smtClean="0"/>
                  <a:t> efeito da planta k dentro da parcela </a:t>
                </a:r>
                <a:r>
                  <a:rPr lang="pt-BR" dirty="0" err="1" smtClean="0"/>
                  <a:t>ij</a:t>
                </a:r>
                <a:r>
                  <a:rPr lang="pt-BR" dirty="0" smtClean="0"/>
                  <a:t> (efeito aleatório), em que k = 1,2,3, ...., n.</a:t>
                </a:r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  <a:blipFill rotWithShape="0">
                <a:blip r:embed="rId3"/>
                <a:stretch>
                  <a:fillRect l="-506" t="-870" b="-1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Hipóteses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  <a:blipFill rotWithShape="0">
                <a:blip r:embed="rId2"/>
                <a:stretch>
                  <a:fillRect l="-464" t="-3125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  <a:blipFill rotWithShape="0">
                <a:blip r:embed="rId3"/>
                <a:stretch>
                  <a:fillRect l="-464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46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155311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𝑆𝑄𝑒𝑛𝑡𝑟𝑒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𝑆𝑄𝑒𝑛𝑡𝑟𝑒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𝑆𝑄𝑑𝑒𝑛𝑡𝑟𝑜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𝑄𝑀𝑑𝑒𝑛𝑡𝑟𝑜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𝑆𝑄𝑑𝑒𝑛𝑡𝑟𝑜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rg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155311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1053" r="-83430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1053" r="-1534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1053" r="-19075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102128" r="-83430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102128" r="-15343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102128" r="-190756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34" t="-102128" r="-442" b="-4053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200000" r="-83430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200000" r="-15343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200000" r="-190756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34" t="-200000" r="-442" b="-3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300000" r="-83430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300000" r="-15343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300000" r="-190756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404255" r="-83430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404255" r="-15343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404255" r="-190756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498947" r="-834307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/>
          <p:cNvSpPr txBox="1">
            <a:spLocks/>
          </p:cNvSpPr>
          <p:nvPr/>
        </p:nvSpPr>
        <p:spPr>
          <a:xfrm>
            <a:off x="869211" y="5014755"/>
            <a:ext cx="10519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>
                <a:solidFill>
                  <a:srgbClr val="FF0000"/>
                </a:solidFill>
              </a:rPr>
              <a:t>Quadro de Hicks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384" y="1344735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</a:t>
            </a:r>
            <a:r>
              <a:rPr lang="pt-BR" sz="3200" b="1" dirty="0" smtClean="0"/>
              <a:t>progênies de </a:t>
            </a:r>
            <a:r>
              <a:rPr lang="pt-BR" sz="3200" b="1" i="1" dirty="0" err="1" smtClean="0"/>
              <a:t>Eucaliptus</a:t>
            </a:r>
            <a:r>
              <a:rPr lang="pt-BR" sz="3200" b="1" i="1" dirty="0" smtClean="0"/>
              <a:t> </a:t>
            </a:r>
            <a:r>
              <a:rPr lang="pt-BR" sz="3200" b="1" i="1" dirty="0" err="1" smtClean="0"/>
              <a:t>camaldulensis</a:t>
            </a:r>
            <a:r>
              <a:rPr lang="pt-BR" sz="3200" b="1" dirty="0" smtClean="0"/>
              <a:t> quanto ao volume de madeira  por árvore em m³ x 10</a:t>
            </a:r>
            <a:r>
              <a:rPr lang="pt-BR" sz="3200" b="1" baseline="30000" dirty="0" smtClean="0"/>
              <a:t>-4</a:t>
            </a:r>
            <a:r>
              <a:rPr lang="pt-BR" sz="3200" b="1" dirty="0" smtClean="0"/>
              <a:t>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08556"/>
              </p:ext>
            </p:extLst>
          </p:nvPr>
        </p:nvGraphicFramePr>
        <p:xfrm>
          <a:off x="8929815" y="123567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2219595" y="3420826"/>
            <a:ext cx="4025929" cy="3092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00306"/>
              </p:ext>
            </p:extLst>
          </p:nvPr>
        </p:nvGraphicFramePr>
        <p:xfrm>
          <a:off x="406917" y="158073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63098"/>
              </p:ext>
            </p:extLst>
          </p:nvPr>
        </p:nvGraphicFramePr>
        <p:xfrm>
          <a:off x="7358332" y="2329132"/>
          <a:ext cx="3642025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Repetições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934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884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503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1044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1038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992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1596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1553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1073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1271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824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862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597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455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756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779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972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986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423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693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ítulo 1"/>
          <p:cNvSpPr txBox="1">
            <a:spLocks/>
          </p:cNvSpPr>
          <p:nvPr/>
        </p:nvSpPr>
        <p:spPr>
          <a:xfrm>
            <a:off x="4022516" y="226155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  <a:endParaRPr lang="pt-BR" sz="28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271800" y="1741530"/>
            <a:ext cx="3683748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555807" y="1159522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1.1 Tabela auxiliar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ítulo 1"/>
              <p:cNvSpPr txBox="1">
                <a:spLocks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b="1" dirty="0" smtClean="0"/>
                  <a:t>= 55 + 96 + 212 + 289 + 140 + 142 = 934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11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  <a:blipFill rotWithShape="0">
                <a:blip r:embed="rId2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4545</Words>
  <Application>Microsoft Office PowerPoint</Application>
  <PresentationFormat>Widescreen</PresentationFormat>
  <Paragraphs>3997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Sorteio - Planilha de Campo</vt:lpstr>
      <vt:lpstr>Apresentação do PowerPoint</vt:lpstr>
      <vt:lpstr>Modelo Estatístico</vt:lpstr>
      <vt:lpstr>Hipóteses</vt:lpstr>
      <vt:lpstr>Apresentação do PowerPoint</vt:lpstr>
      <vt:lpstr>Exemplo – DBC  Avaliação de 10 progênies de Eucaliptus camaldulensis quanto ao volume de madeira  por árvore em m³ x 10-4.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Estimação de Parâmetros</vt:lpstr>
      <vt:lpstr>Estimação de Parâmetros</vt:lpstr>
      <vt:lpstr>Herdabilidades Entre – Seleção das Melhores Progênies</vt:lpstr>
      <vt:lpstr>Coeficiente de Variação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261</cp:revision>
  <dcterms:created xsi:type="dcterms:W3CDTF">2019-07-03T18:21:47Z</dcterms:created>
  <dcterms:modified xsi:type="dcterms:W3CDTF">2019-11-11T02:22:30Z</dcterms:modified>
</cp:coreProperties>
</file>